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17"/>
  </p:notesMasterIdLst>
  <p:sldIdLst>
    <p:sldId id="385" r:id="rId2"/>
    <p:sldId id="404" r:id="rId3"/>
    <p:sldId id="389" r:id="rId4"/>
    <p:sldId id="398" r:id="rId5"/>
    <p:sldId id="390" r:id="rId6"/>
    <p:sldId id="392" r:id="rId7"/>
    <p:sldId id="393" r:id="rId8"/>
    <p:sldId id="401" r:id="rId9"/>
    <p:sldId id="400" r:id="rId10"/>
    <p:sldId id="402" r:id="rId11"/>
    <p:sldId id="403" r:id="rId12"/>
    <p:sldId id="395" r:id="rId13"/>
    <p:sldId id="405" r:id="rId14"/>
    <p:sldId id="397" r:id="rId15"/>
    <p:sldId id="387" r:id="rId16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262"/>
    <a:srgbClr val="199CD9"/>
    <a:srgbClr val="456024"/>
    <a:srgbClr val="20305C"/>
    <a:srgbClr val="45005C"/>
    <a:srgbClr val="00555C"/>
    <a:srgbClr val="FEDD00"/>
    <a:srgbClr val="1C9CD8"/>
    <a:srgbClr val="A6CE39"/>
    <a:srgbClr val="FF3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13196-247D-426C-9140-827923A81CFC}" v="214" dt="2019-04-23T05:58:37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4" autoAdjust="0"/>
  </p:normalViewPr>
  <p:slideViewPr>
    <p:cSldViewPr snapToGrid="0">
      <p:cViewPr varScale="1">
        <p:scale>
          <a:sx n="104" d="100"/>
          <a:sy n="104" d="100"/>
        </p:scale>
        <p:origin x="792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sson Stefan (Systemförvaltare IT)" userId="8106a755-13cc-4a4d-aa42-3fe7e6ae079f" providerId="ADAL" clId="{74E13196-247D-426C-9140-827923A81CFC}"/>
    <pc:docChg chg="custSel modSld">
      <pc:chgData name="Svensson Stefan (Systemförvaltare IT)" userId="8106a755-13cc-4a4d-aa42-3fe7e6ae079f" providerId="ADAL" clId="{74E13196-247D-426C-9140-827923A81CFC}" dt="2019-04-23T05:58:37.063" v="213" actId="20577"/>
      <pc:docMkLst>
        <pc:docMk/>
      </pc:docMkLst>
      <pc:sldChg chg="modSp">
        <pc:chgData name="Svensson Stefan (Systemförvaltare IT)" userId="8106a755-13cc-4a4d-aa42-3fe7e6ae079f" providerId="ADAL" clId="{74E13196-247D-426C-9140-827923A81CFC}" dt="2019-04-23T05:58:37.063" v="213" actId="20577"/>
        <pc:sldMkLst>
          <pc:docMk/>
          <pc:sldMk cId="285669737" sldId="388"/>
        </pc:sldMkLst>
        <pc:spChg chg="mod">
          <ac:chgData name="Svensson Stefan (Systemförvaltare IT)" userId="8106a755-13cc-4a4d-aa42-3fe7e6ae079f" providerId="ADAL" clId="{74E13196-247D-426C-9140-827923A81CFC}" dt="2019-04-23T05:58:37.063" v="213" actId="20577"/>
          <ac:spMkLst>
            <pc:docMk/>
            <pc:sldMk cId="285669737" sldId="388"/>
            <ac:spMk id="3" creationId="{3FB0A375-67A7-4F32-8773-B3CCAE34EF3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ppsala.se\Gemensam\Samarbetsmappar\SBF%20Utredning%20huvudmannaskap%201710251\&#196;rende\2023\Nytt%20f&#246;rs&#246;k\Bidrag%202016-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\\Uppsala.se\Gemensam\Samarbetsmappar\SBF%20Utredning%20huvudmannaskap%201710251\&#196;rende\2023\Bidrag%202016-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78937007874018"/>
          <c:y val="0.17997739865850101"/>
          <c:w val="0.85921062992125985"/>
          <c:h val="0.73577136191309422"/>
        </c:manualLayout>
      </c:layout>
      <c:areaChart>
        <c:grouping val="stacked"/>
        <c:varyColors val="0"/>
        <c:ser>
          <c:idx val="0"/>
          <c:order val="0"/>
          <c:tx>
            <c:v>Nettokostnadsbidrag</c:v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Bidrag!$K$1:$R$1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Bidrag!$K$24:$R$24</c:f>
              <c:numCache>
                <c:formatCode>#,##0</c:formatCode>
                <c:ptCount val="8"/>
                <c:pt idx="0">
                  <c:v>4677.7879999999996</c:v>
                </c:pt>
                <c:pt idx="1">
                  <c:v>4772.8787000000002</c:v>
                </c:pt>
                <c:pt idx="2">
                  <c:v>5040.1549999999997</c:v>
                </c:pt>
                <c:pt idx="3">
                  <c:v>6484.1576999999997</c:v>
                </c:pt>
                <c:pt idx="4">
                  <c:v>5837.1390000000001</c:v>
                </c:pt>
                <c:pt idx="5">
                  <c:v>6918.68</c:v>
                </c:pt>
                <c:pt idx="6">
                  <c:v>7101.9229999999998</c:v>
                </c:pt>
                <c:pt idx="7">
                  <c:v>9836.0074999999997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76-4178-8E95-1283361782B5}"/>
            </c:ext>
          </c:extLst>
        </c:ser>
        <c:ser>
          <c:idx val="1"/>
          <c:order val="1"/>
          <c:tx>
            <c:v>Asfalteringsbidrag</c:v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Bidrag!$K$1:$R$1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Bidrag!$K$26:$R$26</c:f>
              <c:numCache>
                <c:formatCode>#,##0</c:formatCode>
                <c:ptCount val="8"/>
                <c:pt idx="0">
                  <c:v>1445.6510000000001</c:v>
                </c:pt>
                <c:pt idx="1">
                  <c:v>1351.4490000000001</c:v>
                </c:pt>
                <c:pt idx="2">
                  <c:v>1298.9736</c:v>
                </c:pt>
                <c:pt idx="3">
                  <c:v>582.73430000000008</c:v>
                </c:pt>
                <c:pt idx="4">
                  <c:v>1254.8140000000001</c:v>
                </c:pt>
                <c:pt idx="5">
                  <c:v>1566.8510000000001</c:v>
                </c:pt>
                <c:pt idx="6">
                  <c:v>422.02830000000006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76-4178-8E95-1283361782B5}"/>
            </c:ext>
          </c:extLst>
        </c:ser>
        <c:ser>
          <c:idx val="2"/>
          <c:order val="2"/>
          <c:tx>
            <c:v>Övriga bidrag</c:v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Bidrag!$K$1:$R$1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Bidrag!$K$27:$R$27</c:f>
              <c:numCache>
                <c:formatCode>#,##0</c:formatCode>
                <c:ptCount val="8"/>
                <c:pt idx="0">
                  <c:v>3476.5610000000001</c:v>
                </c:pt>
                <c:pt idx="1">
                  <c:v>3175.6722999999997</c:v>
                </c:pt>
                <c:pt idx="2">
                  <c:v>3360.8714000000004</c:v>
                </c:pt>
                <c:pt idx="3">
                  <c:v>3038.6079999999993</c:v>
                </c:pt>
                <c:pt idx="4">
                  <c:v>3135.8470000000002</c:v>
                </c:pt>
                <c:pt idx="5">
                  <c:v>3399.7689999999998</c:v>
                </c:pt>
                <c:pt idx="6">
                  <c:v>3620.4486999999995</c:v>
                </c:pt>
                <c:pt idx="7">
                  <c:v>3492.6925000000001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76-4178-8E95-128336178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7456744"/>
        <c:axId val="747454224"/>
      </c:areaChart>
      <c:barChart>
        <c:barDir val="col"/>
        <c:grouping val="clustered"/>
        <c:varyColors val="0"/>
        <c:ser>
          <c:idx val="3"/>
          <c:order val="3"/>
          <c:tx>
            <c:v>Budget</c:v>
          </c:tx>
          <c:spPr>
            <a:gradFill rotWithShape="1">
              <a:gsLst>
                <a:gs pos="0">
                  <a:schemeClr val="accent2">
                    <a:lumMod val="60000"/>
                    <a:shade val="51000"/>
                    <a:satMod val="130000"/>
                  </a:schemeClr>
                </a:gs>
                <a:gs pos="80000">
                  <a:schemeClr val="accent2">
                    <a:lumMod val="60000"/>
                    <a:shade val="93000"/>
                    <a:satMod val="130000"/>
                  </a:schemeClr>
                </a:gs>
                <a:gs pos="100000">
                  <a:schemeClr val="accent2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val>
            <c:numRef>
              <c:f>Bidrag!$K$29:$R$29</c:f>
              <c:numCache>
                <c:formatCode>#,##0</c:formatCode>
                <c:ptCount val="8"/>
                <c:pt idx="0">
                  <c:v>8500</c:v>
                </c:pt>
                <c:pt idx="1">
                  <c:v>9000</c:v>
                </c:pt>
                <c:pt idx="2">
                  <c:v>9400</c:v>
                </c:pt>
                <c:pt idx="3">
                  <c:v>8500</c:v>
                </c:pt>
                <c:pt idx="4">
                  <c:v>9500</c:v>
                </c:pt>
                <c:pt idx="5">
                  <c:v>9500</c:v>
                </c:pt>
                <c:pt idx="6">
                  <c:v>9550</c:v>
                </c:pt>
                <c:pt idx="7">
                  <c:v>9600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76-4178-8E95-1283361782B5}"/>
            </c:ext>
          </c:extLst>
        </c:ser>
        <c:ser>
          <c:idx val="4"/>
          <c:order val="4"/>
          <c:tx>
            <c:v>Utfall</c:v>
          </c:tx>
          <c:spPr>
            <a:gradFill rotWithShape="1">
              <a:gsLst>
                <a:gs pos="0">
                  <a:schemeClr val="accent4">
                    <a:lumMod val="60000"/>
                    <a:shade val="51000"/>
                    <a:satMod val="130000"/>
                  </a:schemeClr>
                </a:gs>
                <a:gs pos="80000">
                  <a:schemeClr val="accent4">
                    <a:lumMod val="60000"/>
                    <a:shade val="93000"/>
                    <a:satMod val="130000"/>
                  </a:schemeClr>
                </a:gs>
                <a:gs pos="100000">
                  <a:schemeClr val="accent4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val>
            <c:numRef>
              <c:f>Bidrag!$K$30:$R$30</c:f>
              <c:numCache>
                <c:formatCode>#,##0</c:formatCode>
                <c:ptCount val="8"/>
                <c:pt idx="0">
                  <c:v>9600</c:v>
                </c:pt>
                <c:pt idx="1">
                  <c:v>9300</c:v>
                </c:pt>
                <c:pt idx="2">
                  <c:v>9700</c:v>
                </c:pt>
                <c:pt idx="3">
                  <c:v>10105.5</c:v>
                </c:pt>
                <c:pt idx="4">
                  <c:v>10227.799999999999</c:v>
                </c:pt>
                <c:pt idx="5">
                  <c:v>11885.3</c:v>
                </c:pt>
                <c:pt idx="6">
                  <c:v>11144.4</c:v>
                </c:pt>
                <c:pt idx="7">
                  <c:v>13328.7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76-4178-8E95-128336178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47456744"/>
        <c:axId val="747454224"/>
      </c:barChart>
      <c:catAx>
        <c:axId val="747456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7454224"/>
        <c:crosses val="autoZero"/>
        <c:auto val="1"/>
        <c:lblAlgn val="ctr"/>
        <c:lblOffset val="100"/>
        <c:noMultiLvlLbl val="0"/>
      </c:catAx>
      <c:valAx>
        <c:axId val="74745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7456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18370090248047"/>
          <c:y val="3.9866459088008635E-2"/>
          <c:w val="0.82881625314976826"/>
          <c:h val="7.6673148800261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Sheet1!$A$2:$A$23</cx:f>
        <cx:lvl ptCount="22">
          <cx:pt idx="0">Björklinge vägförening</cx:pt>
          <cx:pt idx="1">Bodarna vägförening</cx:pt>
          <cx:pt idx="2">Bälingeby vägförening</cx:pt>
          <cx:pt idx="3">Eksunda samfällighetsförening</cx:pt>
          <cx:pt idx="4">Ellsta vägförening</cx:pt>
          <cx:pt idx="5">Gunsta vägförening</cx:pt>
          <cx:pt idx="6">Gåvsta 2 villaägarförening</cx:pt>
          <cx:pt idx="7">Gåvsta samfällighetsförening</cx:pt>
          <cx:pt idx="8">Järlåsa vägförening</cx:pt>
          <cx:pt idx="9">Knutby centrum samfällighetsförening</cx:pt>
          <cx:pt idx="10">Lillsjöns vägsamfällighet</cx:pt>
          <cx:pt idx="11">Lärkstadens vägförening</cx:pt>
          <cx:pt idx="12">Lövstalöt vägförening</cx:pt>
          <cx:pt idx="13">Lövsta vägförening</cx:pt>
          <cx:pt idx="14">Lövsta vägsamfällighet</cx:pt>
          <cx:pt idx="15">Prästgårdsgärdets samfällighetsförening</cx:pt>
          <cx:pt idx="16">Ramstalunds vägförening</cx:pt>
          <cx:pt idx="17">Skyttorp vägförening</cx:pt>
          <cx:pt idx="18">Södra Lindbackens samfällighetsförening</cx:pt>
          <cx:pt idx="19">Vattholma vägförening</cx:pt>
          <cx:pt idx="20">Vreta Ytternäs vägförening</cx:pt>
          <cx:pt idx="21">Vänge vägförening</cx:pt>
        </cx:lvl>
      </cx:strDim>
      <cx:numDim type="size">
        <cx:f>Sheet1!$B$2:$B$23</cx:f>
        <cx:lvl ptCount="22" formatCode="0,0%">
          <cx:pt idx="0">0.23208941264496821</cx:pt>
          <cx:pt idx="1">0.026031924180072327</cx:pt>
          <cx:pt idx="2">0.14821050006235192</cx:pt>
          <cx:pt idx="3">0.0082616286319990018</cx:pt>
          <cx:pt idx="4">0.010451739618406284</cx:pt>
          <cx:pt idx="5">0.017653385708941264</cx:pt>
          <cx:pt idx="6">0.0038580246913580245</cx:pt>
          <cx:pt idx="7">0.0051128569647088161</cx:pt>
          <cx:pt idx="8">0.038237311385459535</cx:pt>
          <cx:pt idx="9">0.0049725651577503431</cx:pt>
          <cx:pt idx="10">0.0047387454794862206</cx:pt>
          <cx:pt idx="11">0.0087292679885272485</cx:pt>
          <cx:pt idx="12">0.078578999875296165</cx:pt>
          <cx:pt idx="13">0.011044082803342063</cx:pt>
          <cx:pt idx="14">0.012197593216111734</cx:pt>
          <cx:pt idx="15">0.007474435715176456</cx:pt>
          <cx:pt idx="16">0.015276218979922684</cx:pt>
          <cx:pt idx="17">0.045049258012220976</cx:pt>
          <cx:pt idx="18">0.044651764559171969</cx:pt>
          <cx:pt idx="19">0.12384648958723032</cx:pt>
          <cx:pt idx="20">0.090901296919815439</cx:pt>
          <cx:pt idx="21">0.062632497817683</cx:pt>
        </cx:lvl>
      </cx:numDim>
    </cx:data>
  </cx:chartData>
  <cx:chart>
    <cx:title pos="t" align="ctr" overlay="0">
      <cx:tx>
        <cx:txData>
          <cx:v/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sv-SE" sz="1400" b="0" i="0" u="none" strike="noStrike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title>
    <cx:plotArea>
      <cx:plotAreaRegion>
        <cx:series layoutId="treemap" uniqueId="{BA343895-0566-4504-AA6A-EA4FE38FD710}">
          <cx:dataLabels pos="inEnd">
            <cx:spPr>
              <a:solidFill>
                <a:schemeClr val="accent6">
                  <a:lumMod val="75000"/>
                </a:schemeClr>
              </a:solidFill>
            </cx:spPr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100" b="1" i="0" baseline="0"/>
                </a:pPr>
                <a:endParaRPr lang="sv-SE" sz="1100" b="1" i="0" u="none" strike="noStrike" baseline="0">
                  <a:solidFill>
                    <a:prstClr val="white"/>
                  </a:solidFill>
                  <a:latin typeface="Source Sans Pro"/>
                </a:endParaRPr>
              </a:p>
            </cx:txPr>
            <cx:visibility seriesName="0" categoryName="1" value="1"/>
            <cx:separator>, </cx:separator>
            <cx:dataLabel idx="0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000"/>
                  </a:pPr>
                  <a:r>
                    <a:rPr lang="sv-SE" sz="20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Björklinge vägförening, 23,2%</a:t>
                  </a:r>
                </a:p>
              </cx:txPr>
              <cx:visibility seriesName="0" categoryName="1" value="1"/>
              <cx:separator>, </cx:separator>
            </cx:dataLabel>
            <cx:dataLabel idx="1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sv-SE" sz="14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Bodarna vägförening, 2,6%</a:t>
                  </a:r>
                </a:p>
              </cx:txPr>
              <cx:visibility seriesName="0" categoryName="1" value="1"/>
              <cx:separator>, </cx:separator>
            </cx:dataLabel>
            <cx:dataLabel idx="2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000"/>
                  </a:pPr>
                  <a:r>
                    <a:rPr lang="sv-SE" sz="20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Bälingeby vägförening, 14,8%</a:t>
                  </a:r>
                </a:p>
              </cx:txPr>
              <cx:visibility seriesName="0" categoryName="1" value="1"/>
              <cx:separator>, </cx:separator>
            </cx:dataLabel>
            <cx:dataLabel idx="3">
              <cx:spPr>
                <a:noFill/>
              </cx:spPr>
              <cx:visibility seriesName="0" categoryName="1" value="1"/>
              <cx:separator>, </cx:separator>
            </cx:dataLabel>
            <cx:dataLabel idx="4">
              <cx:spPr>
                <a:noFill/>
              </cx:spPr>
              <cx:visibility seriesName="0" categoryName="1" value="1"/>
              <cx:separator>, </cx:separator>
            </cx:dataLabel>
            <cx:dataLabel idx="5">
              <cx:spPr>
                <a:noFill/>
              </cx:spPr>
              <cx:visibility seriesName="0" categoryName="1" value="1"/>
              <cx:separator>, </cx:separator>
            </cx:dataLabel>
            <cx:dataLabel idx="6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800"/>
                  </a:pPr>
                  <a:r>
                    <a:rPr lang="sv-SE" sz="8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Gåvsta 2 villaägarförening, 0,4%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900"/>
                  </a:pPr>
                  <a:r>
                    <a:rPr lang="sv-SE" sz="9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Gåvsta samfällighetsförening, 0,5%</a:t>
                  </a:r>
                </a:p>
              </cx:txPr>
              <cx:visibility seriesName="0" categoryName="1" value="1"/>
              <cx:separator>, </cx:separator>
            </cx:dataLabel>
            <cx:dataLabel idx="8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sv-SE" sz="14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Järlåsa vägförening, 3,8%</a:t>
                  </a:r>
                </a:p>
              </cx:txPr>
              <cx:visibility seriesName="0" categoryName="1" value="1"/>
              <cx:separator>, </cx:separator>
            </cx:dataLabel>
            <cx:dataLabel idx="9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900"/>
                  </a:pPr>
                  <a:r>
                    <a:rPr lang="sv-SE" sz="9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Knutby centrum samfällighetsförening, 0,5%</a:t>
                  </a:r>
                </a:p>
              </cx:txPr>
              <cx:visibility seriesName="0" categoryName="1" value="1"/>
              <cx:separator>, </cx:separator>
            </cx:dataLabel>
            <cx:dataLabel idx="10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900"/>
                  </a:pPr>
                  <a:r>
                    <a:rPr lang="sv-SE" sz="9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Lillsjöns vägsamfällighet, 0,5%</a:t>
                  </a:r>
                </a:p>
              </cx:txPr>
              <cx:visibility seriesName="0" categoryName="1" value="1"/>
              <cx:separator>, </cx:separator>
            </cx:dataLabel>
            <cx:dataLabel idx="11">
              <cx:spPr>
                <a:noFill/>
              </cx:spPr>
              <cx:visibility seriesName="0" categoryName="1" value="1"/>
              <cx:separator>, </cx:separator>
            </cx:dataLabel>
            <cx:dataLabel idx="12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800"/>
                  </a:pPr>
                  <a:r>
                    <a:rPr lang="sv-SE" sz="1800" b="1" i="0" u="none" strike="noStrike" baseline="0">
                      <a:solidFill>
                        <a:prstClr val="white"/>
                      </a:solidFill>
                      <a:latin typeface="Source Sans Pro"/>
                    </a:rPr>
                    <a:t>Lövstalöt vägförening, 7,9%</a:t>
                  </a:r>
                </a:p>
              </cx:txPr>
              <cx:visibility seriesName="0" categoryName="1" value="1"/>
              <cx:separator>, </cx:separator>
            </cx:dataLabel>
            <cx:dataLabel idx="13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tx1"/>
                      </a:solidFill>
                    </a:defRPr>
                  </a:pPr>
                  <a:r>
                    <a:rPr lang="sv-SE" sz="11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Lövsta vägförening, 1,1%</a:t>
                  </a:r>
                </a:p>
              </cx:txPr>
              <cx:visibility seriesName="0" categoryName="1" value="1"/>
              <cx:separator>, </cx:separator>
            </cx:dataLabel>
            <cx:dataLabel idx="14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tx1"/>
                      </a:solidFill>
                    </a:defRPr>
                  </a:pPr>
                  <a:r>
                    <a:rPr lang="sv-SE" sz="11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Lövsta vägsamfällighet, 1,2%</a:t>
                  </a:r>
                </a:p>
              </cx:txPr>
              <cx:visibility seriesName="0" categoryName="1" value="1"/>
              <cx:separator>, </cx:separator>
            </cx:dataLabel>
            <cx:dataLabel idx="15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000">
                      <a:solidFill>
                        <a:schemeClr val="tx1"/>
                      </a:solidFill>
                    </a:defRPr>
                  </a:pPr>
                  <a:r>
                    <a:rPr lang="sv-SE" sz="10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Prästgårdsgärdets samfällighetsförening, 0,7%</a:t>
                  </a:r>
                </a:p>
              </cx:txPr>
              <cx:visibility seriesName="0" categoryName="1" value="1"/>
              <cx:separator>, </cx:separator>
            </cx:dataLabel>
            <cx:dataLabel idx="16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tx1"/>
                      </a:solidFill>
                    </a:defRPr>
                  </a:pPr>
                  <a:r>
                    <a:rPr lang="sv-SE" sz="11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Ramstalunds vägförening, 1,5%</a:t>
                  </a:r>
                </a:p>
              </cx:txPr>
              <cx:visibility seriesName="0" categoryName="1" value="1"/>
              <cx:separator>, </cx:separator>
            </cx:dataLabel>
            <cx:dataLabel idx="17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600">
                      <a:solidFill>
                        <a:schemeClr val="tx1"/>
                      </a:solidFill>
                    </a:defRPr>
                  </a:pPr>
                  <a:r>
                    <a:rPr lang="sv-SE" sz="16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Skyttorp vägförening, 4,5%</a:t>
                  </a:r>
                </a:p>
              </cx:txPr>
              <cx:visibility seriesName="0" categoryName="1" value="1"/>
              <cx:separator>, </cx:separator>
            </cx:dataLabel>
            <cx:dataLabel idx="18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600">
                      <a:solidFill>
                        <a:schemeClr val="tx1"/>
                      </a:solidFill>
                    </a:defRPr>
                  </a:pPr>
                  <a:r>
                    <a:rPr lang="sv-SE" sz="16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Södra Lindbackens samfällighetsförening, 4,5%</a:t>
                  </a:r>
                </a:p>
              </cx:txPr>
              <cx:visibility seriesName="0" categoryName="1" value="1"/>
              <cx:separator>, </cx:separator>
            </cx:dataLabel>
            <cx:dataLabel idx="19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2000">
                      <a:solidFill>
                        <a:schemeClr val="tx1"/>
                      </a:solidFill>
                    </a:defRPr>
                  </a:pPr>
                  <a:r>
                    <a:rPr lang="sv-SE" sz="20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Vattholma vägförening, 12,4%</a:t>
                  </a:r>
                </a:p>
              </cx:txPr>
              <cx:visibility seriesName="0" categoryName="1" value="1"/>
              <cx:separator>, </cx:separator>
            </cx:dataLabel>
            <cx:dataLabel idx="20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800">
                      <a:solidFill>
                        <a:schemeClr val="tx1"/>
                      </a:solidFill>
                    </a:defRPr>
                  </a:pPr>
                  <a:r>
                    <a:rPr lang="sv-SE" sz="18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Vreta Ytternäs vägförening, 9,1%</a:t>
                  </a:r>
                </a:p>
              </cx:txPr>
              <cx:visibility seriesName="0" categoryName="1" value="1"/>
              <cx:separator>, </cx:separator>
            </cx:dataLabel>
            <cx:dataLabel idx="21">
              <cx:spPr>
                <a:noFill/>
                <a:ln>
                  <a:noFill/>
                </a:ln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600">
                      <a:solidFill>
                        <a:schemeClr val="tx1"/>
                      </a:solidFill>
                    </a:defRPr>
                  </a:pPr>
                  <a:r>
                    <a:rPr lang="sv-SE" sz="1600" b="1" i="0" u="none" strike="noStrike" baseline="0">
                      <a:solidFill>
                        <a:schemeClr val="tx1"/>
                      </a:solidFill>
                      <a:latin typeface="Source Sans Pro"/>
                    </a:rPr>
                    <a:t>Vänge vägförening, 6,3%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9074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152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blå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199CD9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199CD9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BE707-A281-4675-A470-77ACDB7DD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978" y="1697572"/>
            <a:ext cx="9008349" cy="2059338"/>
          </a:xfrm>
        </p:spPr>
        <p:txBody>
          <a:bodyPr/>
          <a:lstStyle/>
          <a:p>
            <a:r>
              <a:rPr lang="sv-SE"/>
              <a:t>Huvudmannaskap och regelverk för bidrag till vägföreningar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3048636-D8E8-4221-97B7-7FC4253DF9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Emma Hügard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5EF37-952E-40D1-BD39-43AF69DBEE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Stadsbyggnadsförvaltningen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A6C0D33-2EF2-497E-AFEC-CF890299FD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/>
              <a:t>22 augusti 2024</a:t>
            </a:r>
          </a:p>
        </p:txBody>
      </p:sp>
    </p:spTree>
    <p:extLst>
      <p:ext uri="{BB962C8B-B14F-4D97-AF65-F5344CB8AC3E}">
        <p14:creationId xmlns:p14="http://schemas.microsoft.com/office/powerpoint/2010/main" val="195731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D9838E-569C-49D5-05E9-C5560B3A0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6" y="292231"/>
            <a:ext cx="9239054" cy="713928"/>
          </a:xfrm>
        </p:spPr>
        <p:txBody>
          <a:bodyPr/>
          <a:lstStyle/>
          <a:p>
            <a:r>
              <a:rPr lang="sv-SE"/>
              <a:t>Bidrag, nytt regelverk med 2024 års budget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F26C91-FE40-F628-0BAC-0A201FFDC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10C1511-4DDA-81CA-EF87-E789FAD7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10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5A7BB8B-DFAE-8CC5-7FBD-8FE6555FA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950"/>
            <a:ext cx="7820025" cy="573405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E013E9-4443-1264-CFAE-F14B6E9960FF}"/>
              </a:ext>
            </a:extLst>
          </p:cNvPr>
          <p:cNvSpPr txBox="1">
            <a:spLocks/>
          </p:cNvSpPr>
          <p:nvPr/>
        </p:nvSpPr>
        <p:spPr>
          <a:xfrm>
            <a:off x="7009209" y="1173740"/>
            <a:ext cx="5016536" cy="55975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15 av 22 vägföreningar kan fortsätta få lika mycket (eller potentiellt mer) i bidrag, jämfört med medelvärde 2021-2023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Resterande sju får mindre i 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Det saknas tydlig gemensam nämnare för de sju föreningarna men det finns alltid olikheter gällande ambitionsnivå, vägarnas tillstånd, tillgång till entreprenörer etc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Storleken på budgeten och föreningarnas kostnader avgör resultatet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DF5A86-14CD-2893-5A62-4375AB01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Följder av nytt regelverk för föreningarna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A3D628-E372-2359-6A63-5CD194F88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57120"/>
            <a:ext cx="9811327" cy="42561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Istället för 90% bidrag för vägunderhåll kommer det finnas ett maxtak som relaterar till väglängden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 vissa fall en minskning av bidraget, i andra fall lika mycket som tidigare  (eller potentiellt mer) – i båda fallen en förutsägbarhet eftersom föreningarna kan informeras om kommunens budget och storlek på bidraget inför varje år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Föreningar kan behöva höja samfällighetsavgiften som kompensation för ett lägre bidrag - nettokostnadsbidraget har möjliggjort låga avgifter (i jämförelse med andra vägföreningar)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9C3A7A-FD91-15C7-27FA-10925E86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1824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4F7ECB-1C60-1FD3-63FB-6EF49C2D1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ger det nya regelverket?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343CEF-3EAE-149F-E733-AC4BE0D13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09592"/>
            <a:ext cx="10753437" cy="42297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Uppdaterade, tydliga, transparenta urvalskriterier för att få särskilt driftbidrag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Enligt likställighetsprincipen i kommunallagen ska medlemmarna behandlas lika om inte sakliga skäl föreligger</a:t>
            </a:r>
          </a:p>
          <a:p>
            <a:pPr marL="1028700" lvl="1" indent="-342900"/>
            <a:r>
              <a:rPr lang="sv-SE"/>
              <a:t>Bidrag nu baserat på vägnätets storlek, istället för 90% av nedlagda kostnader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Jämnare fördelning mellan vägföreningar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Förutsägbart utfall för kommunen</a:t>
            </a:r>
          </a:p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DCE9D16-EA9B-3798-C707-785E0174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587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56D837-6B28-9420-A7C6-80D142B13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Kostnadsökning över tid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BFDC3AB-1F2A-CD1B-EA8C-38F101E1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13</a:t>
            </a:fld>
            <a:endParaRPr lang="sv-SE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63F22E9-1129-B4A6-15DC-B3F3434E92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149759"/>
              </p:ext>
            </p:extLst>
          </p:nvPr>
        </p:nvGraphicFramePr>
        <p:xfrm>
          <a:off x="408146" y="2318332"/>
          <a:ext cx="9257824" cy="4292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289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C927A8-24EC-1564-C778-2AAEB01C1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Efter 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29D77-4F3B-B41A-FEBE-21415979C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Införande av nytt regelverk</a:t>
            </a:r>
          </a:p>
          <a:p>
            <a:pPr marL="1028700" lvl="1" indent="-342900"/>
            <a:r>
              <a:rPr lang="sv-SE"/>
              <a:t>Tidplan för respektive förening beroende på bokföringsår</a:t>
            </a:r>
          </a:p>
          <a:p>
            <a:pPr marL="1028700" lvl="1" indent="-342900"/>
            <a:r>
              <a:rPr lang="sv-SE"/>
              <a:t>Genomgång av och transparent redovisa väglängder</a:t>
            </a:r>
          </a:p>
          <a:p>
            <a:pPr marL="1028700" lvl="1" indent="-342900"/>
            <a:r>
              <a:rPr lang="sv-SE"/>
              <a:t>Tydliggöra vad som är vägföreningarnas respektive kommunens ansvar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Utveckla samarbete och dialog med vägföreningarna (också en åtgärd i handlingsplan för landsbygdsprogrammet)</a:t>
            </a:r>
          </a:p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AA591FA-F049-554E-A155-F972A9A4A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681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EDC966-014C-8F2E-9E06-3B6FF322B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EB1CCF-889D-4F63-BC94-F2022D261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Bakgrund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Förslagen i ärendet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Följder för vägföreningar med nettokostnadsbidrag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Varför ny modell för 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Vad händer efter ett beslut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75CA3AA-4BDE-7DA1-5253-C64D6BAFA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642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8A0464-79E5-BA9A-5610-67006AE97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86A7BA-1ADD-0E87-6937-135C9BA45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52441"/>
            <a:ext cx="11418455" cy="441188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Vägföreningar/samfällighetsföreningar förvaltar allmän plats i de flesta kransorter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Sedan 2015 har flera föreningar ansökt om att kommunen ska överta huvudmannaskap för allmän plats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Kommunalt bidrag till vägunderhåll</a:t>
            </a:r>
          </a:p>
          <a:p>
            <a:pPr marL="1028700" lvl="1" indent="-342900"/>
            <a:r>
              <a:rPr lang="sv-SE"/>
              <a:t>Bidrag är frivilligt för en kommun</a:t>
            </a:r>
          </a:p>
          <a:p>
            <a:pPr marL="1028700" lvl="1" indent="-342900"/>
            <a:r>
              <a:rPr lang="sv-SE"/>
              <a:t>Beslut om bidrag under 1970- och 1980-talet med procentuell ersättning till vägföreningar i vissa tätorter</a:t>
            </a:r>
          </a:p>
          <a:p>
            <a:pPr marL="1028700" lvl="1" indent="-342900"/>
            <a:r>
              <a:rPr lang="sv-SE"/>
              <a:t>Bidrag per meter på landsbygden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Utredningar och dialoger genomförda och förslag har bollats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Ärendet uppe för beslut i kommunfullmäktige 2022, blev återremitterat av en minoritet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B159140-EDD0-30E7-92E7-18AEB26C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743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243DA7-FB20-FFD6-93B8-6EFEA241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Ärendet nu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DDCD4D9-66CC-09DE-F593-A11AC37F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283CAA6-0EDF-E414-4758-7FC6D6442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18" y="2449535"/>
            <a:ext cx="7181850" cy="26193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3F393C-3849-662C-71D6-B62C354D0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8" y="5068910"/>
            <a:ext cx="9371646" cy="1359477"/>
          </a:xfrm>
        </p:spPr>
        <p:txBody>
          <a:bodyPr/>
          <a:lstStyle/>
          <a:p>
            <a:r>
              <a:rPr lang="sv-SE"/>
              <a:t>I ärendet beskrivs konsekvenser för föreningarna samt uppgifter om bidragets storlek över en längre period (efterfrågades i samband med återremitteringen)</a:t>
            </a:r>
          </a:p>
        </p:txBody>
      </p:sp>
    </p:spTree>
    <p:extLst>
      <p:ext uri="{BB962C8B-B14F-4D97-AF65-F5344CB8AC3E}">
        <p14:creationId xmlns:p14="http://schemas.microsoft.com/office/powerpoint/2010/main" val="246074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46B801-DE60-F4BD-FFCA-3D10B8DFE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Huvudmannaskap och övertagande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455DE2-FC86-C239-7C8B-94C99F9BE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9371646" cy="40467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Ett övertagande av huvudmannaskap är tids- och resurskrävande med höga engångs- och förvaltningskostnader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Eftersom förvaltningen i kransorterna är lagstadgad och fungerande föreslås att ett </a:t>
            </a:r>
            <a:r>
              <a:rPr lang="sv-SE" b="1" i="1"/>
              <a:t>systematiskt</a:t>
            </a:r>
            <a:r>
              <a:rPr lang="sv-SE" i="1"/>
              <a:t> </a:t>
            </a:r>
            <a:r>
              <a:rPr lang="sv-SE"/>
              <a:t>övertagande ej ska genomföras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Kommunen kan fortfarande föra en dialog om övertagande med enskilda föreningar som uppfyller nedanstående krav:</a:t>
            </a:r>
          </a:p>
          <a:p>
            <a:pPr marL="1028700" lvl="1" indent="-342900"/>
            <a:r>
              <a:rPr lang="sv-SE"/>
              <a:t>Verkar i prioriterad tätort, servicenod eller tättbebyggt område</a:t>
            </a:r>
          </a:p>
          <a:p>
            <a:pPr marL="1028700" lvl="1" indent="-342900"/>
            <a:r>
              <a:rPr lang="sv-SE"/>
              <a:t>Förvaltar allmän plats</a:t>
            </a:r>
          </a:p>
          <a:p>
            <a:pPr marL="1028700" lvl="1" indent="-342900"/>
            <a:r>
              <a:rPr lang="sv-SE"/>
              <a:t>Ansöker om övertagande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4A35DAA-9FD4-41D0-6AAD-EC28830B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05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EA642F-6B21-0ADC-98CE-F01E5CEC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95679"/>
            <a:ext cx="10728075" cy="1255857"/>
          </a:xfrm>
        </p:spPr>
        <p:txBody>
          <a:bodyPr/>
          <a:lstStyle/>
          <a:p>
            <a:r>
              <a:rPr lang="sv-SE"/>
              <a:t>Särskilt driftbidrag till vägföreningar i tätorter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6396CC-4A1F-CBA0-75E5-BDFB009FC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Kriterier för att få särskilt driftbidrag: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Nettokostnadsbidrag sedan tidigare</a:t>
            </a:r>
          </a:p>
          <a:p>
            <a:r>
              <a:rPr lang="sv-SE" b="1"/>
              <a:t>eller</a:t>
            </a:r>
            <a:endParaRPr lang="sv-SE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Vägnät inom tätort eller tättbebyggt område och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vägnät betjänar majoriteten permanentboende och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föreningen är lagenligt bildad och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vägnät utgör allmän plats.</a:t>
            </a:r>
          </a:p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F8FD0D4-58B4-5BCA-E2B0-29485C56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507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CCE9CC-430E-5FB3-08D5-78896EF57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Särskilt driftbidrag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B81867-0842-0495-953A-62BA0820A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09591"/>
            <a:ext cx="10513292" cy="44791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Föreningen får en andel av kommunens budget, baserad på föreningens andel av total väglängd för alla föreningar som får särskilt driftbidrag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 väglängd räknas gata, gång- och cykelväg och parkeringar 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Bidragets storlek är en direkt följd av kommunens 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Föreningen måste fortfarande redovisa sina kostnader, de kan inte få mer bidrag än de har utgifter (för vägunderhåll och adm. kostnader förknippade med vägunderhåll)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Reinvesteringsbidrag: max 50% av kostnaden efter godkänd ansökan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50 öre per kvadratmeter gräsyta (på allmän plats och kommunal mark) som föreningen klipper</a:t>
            </a:r>
          </a:p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336F440-92F1-B216-EF2C-C353B49DF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2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Diagram 4">
                <a:extLst>
                  <a:ext uri="{FF2B5EF4-FFF2-40B4-BE49-F238E27FC236}">
                    <a16:creationId xmlns:a16="http://schemas.microsoft.com/office/drawing/2014/main" id="{9A2E3D94-CFD3-54BE-E0C5-C918ABF55DB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825777649"/>
                  </p:ext>
                </p:extLst>
              </p:nvPr>
            </p:nvGraphicFramePr>
            <p:xfrm>
              <a:off x="0" y="-266700"/>
              <a:ext cx="12192000" cy="71247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Diagram 4">
                <a:extLst>
                  <a:ext uri="{FF2B5EF4-FFF2-40B4-BE49-F238E27FC236}">
                    <a16:creationId xmlns:a16="http://schemas.microsoft.com/office/drawing/2014/main" id="{9A2E3D94-CFD3-54BE-E0C5-C918ABF55DB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-266700"/>
                <a:ext cx="12192000" cy="71247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ubrik 1">
            <a:extLst>
              <a:ext uri="{FF2B5EF4-FFF2-40B4-BE49-F238E27FC236}">
                <a16:creationId xmlns:a16="http://schemas.microsoft.com/office/drawing/2014/main" id="{67E9E6E6-FEE0-5FFA-4C4D-F354732C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4" y="574675"/>
            <a:ext cx="6940261" cy="708358"/>
          </a:xfr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tx1"/>
                </a:solidFill>
              </a:rPr>
              <a:t>Andel av total väglängd (12,8 mil)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78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EED9DD0-6443-E683-480A-1C40D60D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5679"/>
            <a:ext cx="9371646" cy="1255857"/>
          </a:xfrm>
        </p:spPr>
        <p:txBody>
          <a:bodyPr/>
          <a:lstStyle/>
          <a:p>
            <a:r>
              <a:rPr lang="sv-SE"/>
              <a:t>Bidrag, nytt regelverk med 2024 års budget</a:t>
            </a:r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29D144D-8B83-F27A-4A47-E1D6C38D5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53548"/>
            <a:ext cx="10642600" cy="23348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Fördelat på föreningarnas väglängd blir det ca 73 kr/meter för föreningarna med särskilt driftbidrag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Kan jämföras med ca 5 kr/meter för föreningar som får vanligt driftbidrag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Utöver 73 kr/meter för drift och underhåll så har föreningarna även möjlighet att ansöka om reinvesteringsbidrag (idag asfalteringsbidrag)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76A1216-145C-CCA7-BD21-E1215731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2B33C2-54EE-4A44-9B78-6F01870CE737}" type="slidenum">
              <a:rPr lang="sv-SE" smtClean="0"/>
              <a:pPr>
                <a:spcAft>
                  <a:spcPts val="600"/>
                </a:spcAft>
              </a:pPr>
              <a:t>9</a:t>
            </a:fld>
            <a:endParaRPr lang="sv-SE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2E33B2E2-9B50-4039-4930-D5D8F0739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94147"/>
              </p:ext>
            </p:extLst>
          </p:nvPr>
        </p:nvGraphicFramePr>
        <p:xfrm>
          <a:off x="2920408" y="2066485"/>
          <a:ext cx="6240319" cy="1703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18852">
                  <a:extLst>
                    <a:ext uri="{9D8B030D-6E8A-4147-A177-3AD203B41FA5}">
                      <a16:colId xmlns:a16="http://schemas.microsoft.com/office/drawing/2014/main" val="2654470310"/>
                    </a:ext>
                  </a:extLst>
                </a:gridCol>
                <a:gridCol w="1721467">
                  <a:extLst>
                    <a:ext uri="{9D8B030D-6E8A-4147-A177-3AD203B41FA5}">
                      <a16:colId xmlns:a16="http://schemas.microsoft.com/office/drawing/2014/main" val="154571292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u="none" strike="noStrike">
                          <a:effectLst/>
                        </a:rPr>
                        <a:t>Bidragstyp</a:t>
                      </a:r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u="none" strike="noStrike">
                          <a:effectLst/>
                        </a:rPr>
                        <a:t>Budget (tkr)</a:t>
                      </a:r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1115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Särskilt driftbidrag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9 310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33971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Reinvesteringsbidrag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1 500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8158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Övriga bidrag och avgifter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3 990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5411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 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effectLst/>
                        </a:rPr>
                        <a:t> 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225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u="none" strike="noStrike">
                          <a:effectLst/>
                        </a:rPr>
                        <a:t>Totalt</a:t>
                      </a:r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u="none" strike="noStrike">
                          <a:effectLst/>
                        </a:rPr>
                        <a:t>14 800</a:t>
                      </a:r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6910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228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blå_test" id="{20006E43-AE3B-48BD-8908-4EDAA3AA6467}" vid="{DF88D2F6-53D6-4C55-9642-7639FA4886E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9449</TotalTime>
  <Words>689</Words>
  <Application>Microsoft Office PowerPoint</Application>
  <PresentationFormat>Bredbild</PresentationFormat>
  <Paragraphs>96</Paragraphs>
  <Slides>15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Source Sans Pro</vt:lpstr>
      <vt:lpstr>Source Sans Pro Semibold</vt:lpstr>
      <vt:lpstr>Tema Uppsala</vt:lpstr>
      <vt:lpstr>Huvudmannaskap och regelverk för bidrag till vägföreningar</vt:lpstr>
      <vt:lpstr>Innehåll</vt:lpstr>
      <vt:lpstr>Bakgrund</vt:lpstr>
      <vt:lpstr>Ärendet nu</vt:lpstr>
      <vt:lpstr>Huvudmannaskap och övertagande</vt:lpstr>
      <vt:lpstr>Särskilt driftbidrag till vägföreningar i tätorter</vt:lpstr>
      <vt:lpstr>Särskilt driftbidrag</vt:lpstr>
      <vt:lpstr>Andel av total väglängd (12,8 mil)</vt:lpstr>
      <vt:lpstr>Bidrag, nytt regelverk med 2024 års budget</vt:lpstr>
      <vt:lpstr>Bidrag, nytt regelverk med 2024 års budget</vt:lpstr>
      <vt:lpstr>Följder av nytt regelverk för föreningarna</vt:lpstr>
      <vt:lpstr>Vad ger det nya regelverket?</vt:lpstr>
      <vt:lpstr>Kostnadsökning över tid</vt:lpstr>
      <vt:lpstr>Efter beslut</vt:lpstr>
      <vt:lpstr>PowerPoint-presentation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>Hügard Emma</cp:lastModifiedBy>
  <cp:revision>79</cp:revision>
  <cp:lastPrinted>2016-04-19T07:45:19Z</cp:lastPrinted>
  <dcterms:created xsi:type="dcterms:W3CDTF">2018-06-29T08:36:21Z</dcterms:created>
  <dcterms:modified xsi:type="dcterms:W3CDTF">2024-08-22T20:04:12Z</dcterms:modified>
</cp:coreProperties>
</file>